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72" r:id="rId4"/>
    <p:sldId id="281" r:id="rId5"/>
    <p:sldId id="283" r:id="rId6"/>
    <p:sldId id="285" r:id="rId7"/>
    <p:sldId id="286" r:id="rId8"/>
    <p:sldId id="287" r:id="rId9"/>
    <p:sldId id="273" r:id="rId10"/>
    <p:sldId id="288" r:id="rId11"/>
    <p:sldId id="268" r:id="rId12"/>
    <p:sldId id="269" r:id="rId13"/>
    <p:sldId id="270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1D330-62D7-475F-B6E2-1D4540B2D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FDEA3-B320-4061-A329-53DE9CDDF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B84D9-EDB0-4B7B-90DD-AF6E4C03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6710B-373F-4173-B9D8-04F61E55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51EC3-4D90-42CB-A577-A1D63E64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0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BF608-77EA-410B-8180-16B76D59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3A226-0723-4600-925D-B563E23DD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64EA0-0E78-419D-9BD3-996774ED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FAB3E-B13F-42F7-B39B-0BF3BAF9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F0226-E38E-47F8-AA02-5AF13806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4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EBBFA0-026B-47FA-8363-CED5EFA2E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23013-1F18-4A14-A476-350ABD5F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D2874-494E-4C3E-BC75-3AB43262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63CC1-8E4E-4B82-B2C7-E8BCE79F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A582B-730F-4AED-B224-E2E66AD1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08-B905-451B-9965-243F006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F11EC-7796-4F7E-A304-D2CFB8D9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51E34-846F-44AC-BB2E-B1C81970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FC644-A932-498F-8B0F-F4364623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CFFD7-D2A4-4324-9123-F0EF5FA3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4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3934C-8869-4566-B826-7F9DC633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9E86F-7C99-4907-9DC5-35C5F2A45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3FE18-5B3D-4DB2-9313-B13A0B15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C906E-0D7C-4523-91DE-0683D073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88C38-4B50-4E2A-853F-35BB4FED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1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DAC23-D020-457F-B5B3-FA5A737D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C3283-008C-4984-822D-944E0BFFE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F5BFCC-6C48-4045-9397-E35DA0454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E9E8B-F0D5-4AC5-88AA-AA9F4311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0C6393-09B3-4031-AD0B-A806E241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6A3932-7AED-45FA-B40B-FD645468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74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6672C-2439-476A-A8C0-091DD51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E92E1-4ED0-451E-A2D2-9E931D76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C6E4CD-F491-430E-B0CC-87DDA6C17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3B869-F92E-46F2-8A10-994FB6D95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297915-9C4F-4E27-9BB2-22DB240F3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F6FB5-A68F-4B71-B056-89AF0648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14AACF-FBD4-45FE-987B-EAD8C7B2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E23CA3-B59E-4ED1-9A22-FD58C3D8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7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6E20B-F55C-415E-963B-EBD9E602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CF36F2-A9A3-47C4-95F8-0EE82E5D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B73A55-1549-4AD4-B65D-17E141C4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2E9AE7-7DE2-4DE0-A8F3-EE2ABDD3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E5908-04A8-4254-A0BA-B02E7F72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3D7691-BCF1-4B6C-9A95-98CB245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2CE2B-E4E6-48F7-94B4-565FF20A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8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11271-F1D9-4CBA-9204-A7C9A795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A8723-6971-4B65-A708-D108225B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B2766-DA50-441B-B8F0-99CF1F277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9BB5AB-9D20-4F8A-AECD-195B3E3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3E916E-00C5-45C1-9713-88B6C962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6F3539-D3DB-4A69-A9FF-1D70C6FF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5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64AA1-C37D-42DE-9815-0CBDAEC7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618C60-682A-4FA0-A297-0D47181C4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C8D9B-3387-4FF6-8639-4CBD52B03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0905E-DD6D-48BB-90DA-AA5BD839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267018-DFB1-4989-BBA7-BDEE549B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E6073-45EF-4B7F-A1CD-D76664F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59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6DC701-BBB3-4C83-BA07-49174DF0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4E865B-23E3-44DE-AEB3-6D302344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D3D41-CB7B-488C-8B55-FC3C7660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5025-26DB-4918-9B14-1CC1E5F8B856}" type="datetimeFigureOut">
              <a:rPr lang="ko-KR" altLang="en-US" smtClean="0"/>
              <a:t>2021-07-19(Mon)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7D9A1-8B7C-4715-9F6F-A4849FC06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B70E5-4EF3-4539-A906-96A90ECBB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EAAA3-C2EE-479B-A3F0-ED9278C5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F947E5D-476A-4432-AF9F-C8C7A9D3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709"/>
            <a:ext cx="5673437" cy="3782291"/>
          </a:xfrm>
          <a:prstGeom prst="rect">
            <a:avLst/>
          </a:prstGeom>
        </p:spPr>
      </p:pic>
      <p:sp>
        <p:nvSpPr>
          <p:cNvPr id="5" name="대각선 줄무늬 4">
            <a:extLst>
              <a:ext uri="{FF2B5EF4-FFF2-40B4-BE49-F238E27FC236}">
                <a16:creationId xmlns:a16="http://schemas.microsoft.com/office/drawing/2014/main" id="{FA509B46-793F-488E-9BC5-16AE780D4AFE}"/>
              </a:ext>
            </a:extLst>
          </p:cNvPr>
          <p:cNvSpPr/>
          <p:nvPr/>
        </p:nvSpPr>
        <p:spPr>
          <a:xfrm rot="5400000">
            <a:off x="6285765" y="173990"/>
            <a:ext cx="5293905" cy="6518563"/>
          </a:xfrm>
          <a:prstGeom prst="diagStripe">
            <a:avLst>
              <a:gd name="adj" fmla="val 59255"/>
            </a:avLst>
          </a:prstGeom>
          <a:pattFill prst="dashUp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C341706-48E7-4DD5-BA64-D4C968125513}"/>
              </a:ext>
            </a:extLst>
          </p:cNvPr>
          <p:cNvSpPr/>
          <p:nvPr/>
        </p:nvSpPr>
        <p:spPr>
          <a:xfrm rot="5400000">
            <a:off x="9458036" y="481513"/>
            <a:ext cx="2299854" cy="3168073"/>
          </a:xfrm>
          <a:prstGeom prst="diagStripe">
            <a:avLst>
              <a:gd name="adj" fmla="val 66252"/>
            </a:avLst>
          </a:prstGeom>
          <a:pattFill prst="dash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E3F10-DC22-4088-A630-357F61A08DDD}"/>
              </a:ext>
            </a:extLst>
          </p:cNvPr>
          <p:cNvSpPr txBox="1"/>
          <p:nvPr/>
        </p:nvSpPr>
        <p:spPr>
          <a:xfrm>
            <a:off x="4424217" y="1636058"/>
            <a:ext cx="3666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스마트 콘텐츠 설계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6E365-AB19-4CDB-9D3C-7E7145BD5448}"/>
              </a:ext>
            </a:extLst>
          </p:cNvPr>
          <p:cNvSpPr txBox="1"/>
          <p:nvPr/>
        </p:nvSpPr>
        <p:spPr>
          <a:xfrm>
            <a:off x="4147126" y="3431999"/>
            <a:ext cx="422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E-Doctor </a:t>
            </a:r>
            <a:r>
              <a:rPr lang="ko-KR" altLang="en-US" sz="2800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학습 도우미 앱</a:t>
            </a:r>
          </a:p>
        </p:txBody>
      </p:sp>
    </p:spTree>
    <p:extLst>
      <p:ext uri="{BB962C8B-B14F-4D97-AF65-F5344CB8AC3E}">
        <p14:creationId xmlns:p14="http://schemas.microsoft.com/office/powerpoint/2010/main" val="292525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92B317-7996-4D4C-8E6E-3B0DC66734CC}"/>
              </a:ext>
            </a:extLst>
          </p:cNvPr>
          <p:cNvSpPr txBox="1"/>
          <p:nvPr/>
        </p:nvSpPr>
        <p:spPr>
          <a:xfrm>
            <a:off x="4200091" y="1911601"/>
            <a:ext cx="7551378" cy="3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이름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리사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성별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여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나이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지역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서울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직업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대학생 및 </a:t>
            </a:r>
            <a:r>
              <a:rPr lang="ko-KR" altLang="en-US" sz="1600" dirty="0" err="1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취준생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내용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저는 이제 대학 졸업반입니다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친구들은 하나 둘 취업하고 있는데 저는 아직까지 마땅한 직장을 구하지 못해서 고민입니다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저 스스로 아직까지 스펙이 좀 부족하다고 생각을 하는데 스펙을 키우기 위해서 어떠한 자격증이 필요한지 그리고 어떠한 공부부터 해야 하는지 감이 오질 않습니다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제가 무언가를 끈기 있게 하는 성격이 아니라 저를 좀 자극시켜줄 컨텐츠가 있었으면 좋겠습니다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</a:t>
            </a:r>
            <a:endParaRPr lang="ko-KR" altLang="en-US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B73C4C97-240F-4737-B327-501532501AB4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E054FC9B-5B1D-45B3-BEB6-5F01D9574B71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E51DE-2A03-4122-849F-2DAC9C24ADEF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Analysis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12" name="Placeholder User">
            <a:extLst>
              <a:ext uri="{FF2B5EF4-FFF2-40B4-BE49-F238E27FC236}">
                <a16:creationId xmlns:a16="http://schemas.microsoft.com/office/drawing/2014/main" id="{DB3822F4-468C-4BE9-9DB8-7B0CA31CB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2453116"/>
            <a:ext cx="2671332" cy="2671332"/>
          </a:xfrm>
          <a:prstGeom prst="ellipse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7E2DA4-FCFE-4AE9-B7E7-A4C84D0132DE}"/>
              </a:ext>
            </a:extLst>
          </p:cNvPr>
          <p:cNvGrpSpPr/>
          <p:nvPr/>
        </p:nvGrpSpPr>
        <p:grpSpPr>
          <a:xfrm>
            <a:off x="4097219" y="856443"/>
            <a:ext cx="4176464" cy="504056"/>
            <a:chOff x="683568" y="764704"/>
            <a:chExt cx="2880320" cy="50405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3114821-06DE-402E-8E96-F8647C649932}"/>
                </a:ext>
              </a:extLst>
            </p:cNvPr>
            <p:cNvCxnSpPr/>
            <p:nvPr/>
          </p:nvCxnSpPr>
          <p:spPr>
            <a:xfrm>
              <a:off x="683568" y="1268760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482C8CB-A429-404B-8798-069C283FEE26}"/>
                </a:ext>
              </a:extLst>
            </p:cNvPr>
            <p:cNvCxnSpPr/>
            <p:nvPr/>
          </p:nvCxnSpPr>
          <p:spPr>
            <a:xfrm>
              <a:off x="683568" y="764704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977B9760-97B5-4A50-A043-55A8227D4D23}"/>
              </a:ext>
            </a:extLst>
          </p:cNvPr>
          <p:cNvSpPr/>
          <p:nvPr/>
        </p:nvSpPr>
        <p:spPr>
          <a:xfrm>
            <a:off x="6106597" y="1297711"/>
            <a:ext cx="144016" cy="144016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77249-4F25-45B6-BE97-12AA79766971}"/>
              </a:ext>
            </a:extLst>
          </p:cNvPr>
          <p:cNvSpPr txBox="1"/>
          <p:nvPr/>
        </p:nvSpPr>
        <p:spPr>
          <a:xfrm>
            <a:off x="4925409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분석하기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C741E-315C-45F6-AFEC-64BDFBD94523}"/>
              </a:ext>
            </a:extLst>
          </p:cNvPr>
          <p:cNvSpPr txBox="1"/>
          <p:nvPr/>
        </p:nvSpPr>
        <p:spPr>
          <a:xfrm>
            <a:off x="4745291" y="888381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174265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B230A-25D5-429B-A85F-B32EADE8823E}"/>
              </a:ext>
            </a:extLst>
          </p:cNvPr>
          <p:cNvSpPr txBox="1"/>
          <p:nvPr/>
        </p:nvSpPr>
        <p:spPr>
          <a:xfrm>
            <a:off x="5515313" y="53561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무드보드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8250" y="1289907"/>
            <a:ext cx="24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Images</a:t>
            </a:r>
            <a:endParaRPr lang="ko-KR" altLang="en-US" dirty="0">
              <a:solidFill>
                <a:srgbClr val="FF0000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pic>
        <p:nvPicPr>
          <p:cNvPr id="1038" name="Picture 14" descr="스튜디오 안의 남자 고등학생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420" y="3822976"/>
            <a:ext cx="2841624" cy="18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키보드와 빈 종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32" y="2488963"/>
            <a:ext cx="2482694" cy="165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노랑키보드와 필기구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0" y="2066003"/>
            <a:ext cx="5475768" cy="36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스튜디오 안의 고등학생 소녀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13" y="3822975"/>
            <a:ext cx="2841624" cy="18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7AEE74-3E3F-4C0D-9C14-E623F64FB603}"/>
              </a:ext>
            </a:extLst>
          </p:cNvPr>
          <p:cNvSpPr txBox="1"/>
          <p:nvPr/>
        </p:nvSpPr>
        <p:spPr>
          <a:xfrm>
            <a:off x="7908982" y="1289907"/>
            <a:ext cx="24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Keyword</a:t>
            </a:r>
            <a:endParaRPr lang="ko-KR" altLang="en-US" dirty="0">
              <a:solidFill>
                <a:srgbClr val="FF0000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13121-E9EC-4531-B3B4-B0A651DDED27}"/>
              </a:ext>
            </a:extLst>
          </p:cNvPr>
          <p:cNvSpPr txBox="1"/>
          <p:nvPr/>
        </p:nvSpPr>
        <p:spPr>
          <a:xfrm>
            <a:off x="6603746" y="1741617"/>
            <a:ext cx="491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공부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학업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자격증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스케줄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 err="1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플래너</a:t>
            </a:r>
            <a:endParaRPr lang="en-US" altLang="ko-KR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편안한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따뜻한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새로운</a:t>
            </a: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0A8AE36C-6109-4AFB-A29E-CE33B035464C}"/>
              </a:ext>
            </a:extLst>
          </p:cNvPr>
          <p:cNvSpPr/>
          <p:nvPr/>
        </p:nvSpPr>
        <p:spPr>
          <a:xfrm rot="5400000">
            <a:off x="5149662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id="{ED3714B6-0086-4FE1-AC14-C2CB766068CD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188FD-7AF7-4694-8184-181018A40E9A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Moodboard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80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03994" y="990638"/>
            <a:ext cx="24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Fonts</a:t>
            </a:r>
            <a:endParaRPr lang="ko-KR" altLang="en-US" dirty="0">
              <a:solidFill>
                <a:srgbClr val="FF0000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2041" y="1914601"/>
            <a:ext cx="20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넥슨 </a:t>
            </a:r>
            <a:r>
              <a:rPr lang="en-US" altLang="ko-KR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Lv2 </a:t>
            </a:r>
            <a:r>
              <a:rPr lang="ko-KR" altLang="en-US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고딕 </a:t>
            </a:r>
            <a:r>
              <a:rPr lang="en-US" altLang="ko-KR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OTF</a:t>
            </a:r>
            <a:endParaRPr lang="ko-KR" altLang="en-US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2041" y="2971686"/>
            <a:ext cx="262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넥슨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Lv2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고딕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 OTF Light</a:t>
            </a:r>
            <a:endParaRPr lang="ko-KR" altLang="en-US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2040" y="2371801"/>
            <a:ext cx="386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Nexon</a:t>
            </a:r>
            <a:r>
              <a:rPr lang="en-US" altLang="ko-KR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Lv2 Gothic OTF</a:t>
            </a:r>
            <a:endParaRPr lang="ko-KR" altLang="en-US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2041" y="3409836"/>
            <a:ext cx="37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Nexon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 Lv2 Gothic OTF Light</a:t>
            </a:r>
            <a:endParaRPr lang="ko-KR" altLang="en-US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21368" y="990638"/>
            <a:ext cx="24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Colors</a:t>
            </a:r>
            <a:endParaRPr lang="ko-KR" altLang="en-US" dirty="0">
              <a:solidFill>
                <a:srgbClr val="FF0000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600" y="145094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C00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Main Color</a:t>
            </a:r>
            <a:endParaRPr lang="ko-KR" altLang="en-US" dirty="0">
              <a:solidFill>
                <a:srgbClr val="FFCC00"/>
              </a:solidFill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05600" y="32624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C00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Sub Color</a:t>
            </a:r>
            <a:endParaRPr lang="ko-KR" altLang="en-US" dirty="0">
              <a:solidFill>
                <a:srgbClr val="FFCC00"/>
              </a:solidFill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pic>
        <p:nvPicPr>
          <p:cNvPr id="32" name="Picture 2" descr="C:\Users\12-15\Downloads\AdobeColor-노랑키보드와 필기구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7"/>
          <a:stretch/>
        </p:blipFill>
        <p:spPr bwMode="auto">
          <a:xfrm>
            <a:off x="6601688" y="1820278"/>
            <a:ext cx="5167312" cy="101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747182" y="2577439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#72A603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 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7782970" y="2577439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#618C03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8741617" y="2577439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#F2F2E9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9850327" y="2577439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#D9A404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0854262" y="2577439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#D98E04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pic>
        <p:nvPicPr>
          <p:cNvPr id="2050" name="Picture 2" descr="C:\Users\12-15\Downloads\AdobeColor-스튜디오 안의 아시안 어린이들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4" b="20245"/>
          <a:stretch/>
        </p:blipFill>
        <p:spPr bwMode="auto">
          <a:xfrm>
            <a:off x="6523369" y="5261705"/>
            <a:ext cx="2053231" cy="10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6601688" y="6011825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#F25E86</a:t>
            </a:r>
            <a:endParaRPr kumimoji="1" lang="ko-KR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7589144" y="6009888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G마켓 산스 Medium" pitchFamily="50" charset="-127"/>
                <a:ea typeface="G마켓 산스 Medium" pitchFamily="50" charset="-127"/>
              </a:rPr>
              <a:t>#F2A7CA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05600" y="490997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C00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Point Color</a:t>
            </a:r>
            <a:endParaRPr lang="ko-KR" altLang="en-US" dirty="0">
              <a:solidFill>
                <a:srgbClr val="FFCC00"/>
              </a:solidFill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731" y="3592627"/>
            <a:ext cx="5167312" cy="100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661457" y="4336300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FFFFFF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10742533" y="4336300"/>
            <a:ext cx="9874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</a:t>
            </a:r>
            <a:r>
              <a:rPr kumimoji="1" lang="en-US" altLang="ko-KR" sz="1100" b="1" dirty="0"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000000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9729073" y="4336300"/>
            <a:ext cx="101346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</a:t>
            </a:r>
            <a:r>
              <a:rPr kumimoji="1" lang="en-US" altLang="ko-KR" sz="1100" b="1" dirty="0"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ADADAD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8694225" y="4336300"/>
            <a:ext cx="10608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</a:t>
            </a:r>
            <a:r>
              <a:rPr kumimoji="1" lang="en-US" altLang="ko-KR" sz="1100" b="1" dirty="0"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CDCDCD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7633374" y="4336300"/>
            <a:ext cx="10608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>
                <a:ln>
                  <a:noFill/>
                </a:ln>
                <a:effectLst/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#</a:t>
            </a:r>
            <a:r>
              <a:rPr kumimoji="1" lang="en-US" altLang="ko-KR" sz="1100" b="1" dirty="0">
                <a:latin typeface="G마켓 산스 Medium" pitchFamily="50" charset="-127"/>
                <a:ea typeface="G마켓 산스 Medium" pitchFamily="50" charset="-127"/>
                <a:cs typeface="굴림" pitchFamily="50" charset="-127"/>
              </a:rPr>
              <a:t>DDDDDD</a:t>
            </a:r>
            <a:endParaRPr kumimoji="1" lang="ko-KR" altLang="ko-KR" sz="2400" b="1" i="0" u="none" strike="noStrike" cap="none" normalizeH="0" baseline="0" dirty="0">
              <a:ln>
                <a:noFill/>
              </a:ln>
              <a:effectLst/>
              <a:latin typeface="G마켓 산스 Medium" pitchFamily="50" charset="-127"/>
              <a:ea typeface="G마켓 산스 Medium" pitchFamily="50" charset="-127"/>
              <a:cs typeface="굴림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CA15F-D8C7-4D4D-A893-EB562E519771}"/>
              </a:ext>
            </a:extLst>
          </p:cNvPr>
          <p:cNvSpPr txBox="1"/>
          <p:nvPr/>
        </p:nvSpPr>
        <p:spPr>
          <a:xfrm>
            <a:off x="912041" y="4009721"/>
            <a:ext cx="32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넥슨 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Lv2 </a:t>
            </a:r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고딕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OTF Medium</a:t>
            </a:r>
            <a:endParaRPr lang="ko-KR" altLang="en-US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62071-D0F6-4712-8E55-296532B9D2A4}"/>
              </a:ext>
            </a:extLst>
          </p:cNvPr>
          <p:cNvSpPr txBox="1"/>
          <p:nvPr/>
        </p:nvSpPr>
        <p:spPr>
          <a:xfrm>
            <a:off x="912041" y="4447871"/>
            <a:ext cx="37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Nexon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Lv2 Gothic OTF Medium</a:t>
            </a:r>
            <a:endParaRPr lang="ko-KR" altLang="en-US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5980A-CB4C-430D-861B-CF46B21069AE}"/>
              </a:ext>
            </a:extLst>
          </p:cNvPr>
          <p:cNvSpPr txBox="1"/>
          <p:nvPr/>
        </p:nvSpPr>
        <p:spPr>
          <a:xfrm>
            <a:off x="912041" y="5047756"/>
            <a:ext cx="32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넥슨 </a:t>
            </a:r>
            <a:r>
              <a:rPr lang="en-US" altLang="ko-KR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Lv2 </a:t>
            </a:r>
            <a:r>
              <a:rPr lang="ko-KR" altLang="en-US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고딕</a:t>
            </a:r>
            <a:r>
              <a:rPr lang="en-US" altLang="ko-KR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 OTF Bold</a:t>
            </a:r>
            <a:endParaRPr lang="ko-KR" altLang="en-US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97CC5A-1A45-41F0-85D9-FEA4F3F0F327}"/>
              </a:ext>
            </a:extLst>
          </p:cNvPr>
          <p:cNvSpPr txBox="1"/>
          <p:nvPr/>
        </p:nvSpPr>
        <p:spPr>
          <a:xfrm>
            <a:off x="912041" y="5485906"/>
            <a:ext cx="373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Nexon</a:t>
            </a:r>
            <a:r>
              <a:rPr lang="en-US" altLang="ko-KR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 Lv2 Gothic OTF Bold</a:t>
            </a:r>
            <a:endParaRPr lang="ko-KR" altLang="en-US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EDECFE8B-8891-4439-90B7-930ADC0622A7}"/>
              </a:ext>
            </a:extLst>
          </p:cNvPr>
          <p:cNvSpPr/>
          <p:nvPr/>
        </p:nvSpPr>
        <p:spPr>
          <a:xfrm rot="5400000">
            <a:off x="5149662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43" name="모서리가 둥근 직사각형 22">
            <a:extLst>
              <a:ext uri="{FF2B5EF4-FFF2-40B4-BE49-F238E27FC236}">
                <a16:creationId xmlns:a16="http://schemas.microsoft.com/office/drawing/2014/main" id="{2A356EB3-5848-449D-BC3F-2BC0A112D360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ABDBA-C06A-41F9-AEB4-53E7EDADCD05}"/>
              </a:ext>
            </a:extLst>
          </p:cNvPr>
          <p:cNvSpPr txBox="1"/>
          <p:nvPr/>
        </p:nvSpPr>
        <p:spPr>
          <a:xfrm>
            <a:off x="5515313" y="53561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무드보드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709AF9-F9D9-445A-9C3C-44614BC21560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Moodboard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43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72081" y="1467242"/>
            <a:ext cx="24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Icons</a:t>
            </a:r>
            <a:endParaRPr lang="ko-KR" altLang="en-US" dirty="0">
              <a:solidFill>
                <a:srgbClr val="FF0000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02A3249C-00D9-4848-B986-9F74450FAA8C}"/>
              </a:ext>
            </a:extLst>
          </p:cNvPr>
          <p:cNvSpPr/>
          <p:nvPr/>
        </p:nvSpPr>
        <p:spPr>
          <a:xfrm rot="5400000">
            <a:off x="5149662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26" name="모서리가 둥근 직사각형 22">
            <a:extLst>
              <a:ext uri="{FF2B5EF4-FFF2-40B4-BE49-F238E27FC236}">
                <a16:creationId xmlns:a16="http://schemas.microsoft.com/office/drawing/2014/main" id="{D2CC769C-6574-46F5-B444-2DE133FCA4A8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01A8EC-6993-44F0-B503-F37D683DE76C}"/>
              </a:ext>
            </a:extLst>
          </p:cNvPr>
          <p:cNvSpPr txBox="1"/>
          <p:nvPr/>
        </p:nvSpPr>
        <p:spPr>
          <a:xfrm>
            <a:off x="5515313" y="53561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무드보드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F255C7-F60E-4BC2-8C94-A296C4594402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Moodboard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3B8124C-F8A7-498D-8B8F-1704629AF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771" y="2473781"/>
            <a:ext cx="827841" cy="9461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9F4E441-F779-4CB7-8DC5-0E8E33A50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957" y="2473604"/>
            <a:ext cx="946280" cy="94628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77DE2E7-6EAF-407D-BE17-41B026FE9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582" y="2482719"/>
            <a:ext cx="709711" cy="946281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11B5781D-CF3C-41BD-84BE-39582F6F2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1008" y="4615145"/>
            <a:ext cx="716547" cy="955396"/>
          </a:xfrm>
          <a:prstGeom prst="rect">
            <a:avLst/>
          </a:prstGeom>
        </p:spPr>
      </p:pic>
      <p:pic>
        <p:nvPicPr>
          <p:cNvPr id="1028" name="그래픽 1027">
            <a:extLst>
              <a:ext uri="{FF2B5EF4-FFF2-40B4-BE49-F238E27FC236}">
                <a16:creationId xmlns:a16="http://schemas.microsoft.com/office/drawing/2014/main" id="{CD3E92D9-0220-43A0-9A14-3B1825800C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4530" y="2468144"/>
            <a:ext cx="1201070" cy="960856"/>
          </a:xfrm>
          <a:prstGeom prst="rect">
            <a:avLst/>
          </a:prstGeom>
        </p:spPr>
      </p:pic>
      <p:pic>
        <p:nvPicPr>
          <p:cNvPr id="1030" name="그래픽 1029">
            <a:extLst>
              <a:ext uri="{FF2B5EF4-FFF2-40B4-BE49-F238E27FC236}">
                <a16:creationId xmlns:a16="http://schemas.microsoft.com/office/drawing/2014/main" id="{7C6D01C9-09C9-4B2F-B8F7-38E37E5A56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3945" y="2482719"/>
            <a:ext cx="995168" cy="884594"/>
          </a:xfrm>
          <a:prstGeom prst="rect">
            <a:avLst/>
          </a:prstGeom>
        </p:spPr>
      </p:pic>
      <p:pic>
        <p:nvPicPr>
          <p:cNvPr id="1032" name="그래픽 1031">
            <a:extLst>
              <a:ext uri="{FF2B5EF4-FFF2-40B4-BE49-F238E27FC236}">
                <a16:creationId xmlns:a16="http://schemas.microsoft.com/office/drawing/2014/main" id="{F5BA831E-E3BC-4D9E-AAE7-27CAC69C9F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37863" y="4615145"/>
            <a:ext cx="840749" cy="960856"/>
          </a:xfrm>
          <a:prstGeom prst="rect">
            <a:avLst/>
          </a:prstGeom>
        </p:spPr>
      </p:pic>
      <p:pic>
        <p:nvPicPr>
          <p:cNvPr id="1034" name="그래픽 1033">
            <a:extLst>
              <a:ext uri="{FF2B5EF4-FFF2-40B4-BE49-F238E27FC236}">
                <a16:creationId xmlns:a16="http://schemas.microsoft.com/office/drawing/2014/main" id="{499060CD-AB38-4F10-837E-DE8FA4946C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55295" y="4615145"/>
            <a:ext cx="1201070" cy="960856"/>
          </a:xfrm>
          <a:prstGeom prst="rect">
            <a:avLst/>
          </a:prstGeom>
        </p:spPr>
      </p:pic>
      <p:pic>
        <p:nvPicPr>
          <p:cNvPr id="1036" name="그래픽 1035">
            <a:extLst>
              <a:ext uri="{FF2B5EF4-FFF2-40B4-BE49-F238E27FC236}">
                <a16:creationId xmlns:a16="http://schemas.microsoft.com/office/drawing/2014/main" id="{B8B401EA-0D5E-424E-A84D-4CBB6130DB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3047" y="4555830"/>
            <a:ext cx="1041279" cy="1041279"/>
          </a:xfrm>
          <a:prstGeom prst="rect">
            <a:avLst/>
          </a:prstGeom>
        </p:spPr>
      </p:pic>
      <p:pic>
        <p:nvPicPr>
          <p:cNvPr id="1038" name="그래픽 1037">
            <a:extLst>
              <a:ext uri="{FF2B5EF4-FFF2-40B4-BE49-F238E27FC236}">
                <a16:creationId xmlns:a16="http://schemas.microsoft.com/office/drawing/2014/main" id="{49B26E64-FC5B-4A59-9C15-EA786100C5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51008" y="2376331"/>
            <a:ext cx="782665" cy="1043553"/>
          </a:xfrm>
          <a:prstGeom prst="rect">
            <a:avLst/>
          </a:prstGeom>
        </p:spPr>
      </p:pic>
      <p:pic>
        <p:nvPicPr>
          <p:cNvPr id="1040" name="그래픽 1039">
            <a:extLst>
              <a:ext uri="{FF2B5EF4-FFF2-40B4-BE49-F238E27FC236}">
                <a16:creationId xmlns:a16="http://schemas.microsoft.com/office/drawing/2014/main" id="{5D65E6A0-CB15-43D3-9E27-268E4A586D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14308" y="4449196"/>
            <a:ext cx="1261513" cy="1121345"/>
          </a:xfrm>
          <a:prstGeom prst="rect">
            <a:avLst/>
          </a:prstGeom>
        </p:spPr>
      </p:pic>
      <p:pic>
        <p:nvPicPr>
          <p:cNvPr id="1042" name="그래픽 1041">
            <a:extLst>
              <a:ext uri="{FF2B5EF4-FFF2-40B4-BE49-F238E27FC236}">
                <a16:creationId xmlns:a16="http://schemas.microsoft.com/office/drawing/2014/main" id="{5AA423C2-E2A3-4132-976F-C583546E5C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93946" y="4441200"/>
            <a:ext cx="995168" cy="11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968CD-76D2-4B1E-AA49-CA7C63FC7C0C}"/>
              </a:ext>
            </a:extLst>
          </p:cNvPr>
          <p:cNvSpPr txBox="1"/>
          <p:nvPr/>
        </p:nvSpPr>
        <p:spPr>
          <a:xfrm>
            <a:off x="3639932" y="3055446"/>
            <a:ext cx="4912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감사합니다</a:t>
            </a:r>
            <a:r>
              <a:rPr lang="en-US" altLang="ko-KR" sz="4800" b="1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.</a:t>
            </a:r>
            <a:endParaRPr lang="ko-KR" altLang="en-US" sz="4800" b="1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A3237-DF65-4261-B7D1-8859E9729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14" y="2427847"/>
            <a:ext cx="696571" cy="6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39816" y="427311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87488" y="404664"/>
            <a:ext cx="921702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87488" y="1052736"/>
            <a:ext cx="921702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6096000" y="368660"/>
            <a:ext cx="7200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83669" y="2060848"/>
            <a:ext cx="1944216" cy="23762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95900" y="2060848"/>
            <a:ext cx="1944216" cy="23762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40216" y="2060848"/>
            <a:ext cx="1944216" cy="23762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79576" y="2564905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Investigation</a:t>
            </a:r>
          </a:p>
          <a:p>
            <a:pPr algn="ctr"/>
            <a:endParaRPr lang="en-US" altLang="ko-KR" sz="1400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설문지를 이용한</a:t>
            </a:r>
            <a:endParaRPr lang="en-US" altLang="ko-KR" sz="14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사용자 조사하기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6576" y="2564904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Analysis</a:t>
            </a:r>
          </a:p>
          <a:p>
            <a:pPr algn="ctr"/>
            <a:endParaRPr lang="en-US" altLang="ko-KR" sz="1400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조사 내용 기반으로</a:t>
            </a:r>
            <a:endParaRPr lang="en-US" altLang="ko-KR" sz="14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사용자 분석하기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0216" y="2564904"/>
            <a:ext cx="19442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Moodboard</a:t>
            </a:r>
            <a:endParaRPr lang="en-US" altLang="ko-KR" sz="1400" b="1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/>
            <a:endParaRPr lang="en-US" altLang="ko-KR" sz="1400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분석한 키워드를 </a:t>
            </a:r>
            <a:endParaRPr lang="en-US" altLang="ko-KR" sz="14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기반으로</a:t>
            </a:r>
            <a:endParaRPr lang="en-US" altLang="ko-KR" sz="14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algn="ctr"/>
            <a:r>
              <a:rPr lang="ko-KR" altLang="en-US" sz="14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무드보드 작성하기</a:t>
            </a:r>
          </a:p>
        </p:txBody>
      </p:sp>
    </p:spTree>
    <p:extLst>
      <p:ext uri="{BB962C8B-B14F-4D97-AF65-F5344CB8AC3E}">
        <p14:creationId xmlns:p14="http://schemas.microsoft.com/office/powerpoint/2010/main" val="214169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3F2A1F-3DFB-4959-867B-4F8739B3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" y="1659835"/>
            <a:ext cx="5883665" cy="49419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BD383E-4A1A-45B7-8F2D-DEA81378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51" y="1659835"/>
            <a:ext cx="5870014" cy="4941978"/>
          </a:xfrm>
          <a:prstGeom prst="rect">
            <a:avLst/>
          </a:prstGeom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8C74AE46-BE48-414C-8276-900C2DDEEA6A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FCDC9059-90D3-4862-842C-D7B435CAA16D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1E3E3-1C62-464C-98F1-2C38FDC244D4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8E74A-ED1E-4097-B90A-2447649FA6BA}"/>
              </a:ext>
            </a:extLst>
          </p:cNvPr>
          <p:cNvSpPr txBox="1"/>
          <p:nvPr/>
        </p:nvSpPr>
        <p:spPr>
          <a:xfrm>
            <a:off x="4745291" y="888381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설문 조사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F40C6C-FA1B-4CBF-83BB-6D3282464E00}"/>
              </a:ext>
            </a:extLst>
          </p:cNvPr>
          <p:cNvGrpSpPr/>
          <p:nvPr/>
        </p:nvGrpSpPr>
        <p:grpSpPr>
          <a:xfrm>
            <a:off x="4097219" y="856443"/>
            <a:ext cx="4176464" cy="504056"/>
            <a:chOff x="683568" y="764704"/>
            <a:chExt cx="2880320" cy="5040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162662-4E29-4A29-978F-AA4D357850D4}"/>
                </a:ext>
              </a:extLst>
            </p:cNvPr>
            <p:cNvCxnSpPr/>
            <p:nvPr/>
          </p:nvCxnSpPr>
          <p:spPr>
            <a:xfrm>
              <a:off x="683568" y="1268760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D6313A-8C78-4890-B7D5-43DAB6BFD55B}"/>
                </a:ext>
              </a:extLst>
            </p:cNvPr>
            <p:cNvCxnSpPr/>
            <p:nvPr/>
          </p:nvCxnSpPr>
          <p:spPr>
            <a:xfrm>
              <a:off x="683568" y="764704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3B337286-547F-450D-9A88-35D19B1BBBBA}"/>
              </a:ext>
            </a:extLst>
          </p:cNvPr>
          <p:cNvSpPr/>
          <p:nvPr/>
        </p:nvSpPr>
        <p:spPr>
          <a:xfrm>
            <a:off x="6106597" y="1297711"/>
            <a:ext cx="144016" cy="144016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62D18-992D-4844-95A3-D2C092BBAB30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51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7B5D3F-2742-4846-AB1E-7790BEA0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4" y="1036000"/>
            <a:ext cx="7837627" cy="5500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6F59D-ABEF-4D16-8A85-D66D486B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50" y="1036000"/>
            <a:ext cx="6184024" cy="5500443"/>
          </a:xfrm>
          <a:prstGeom prst="rect">
            <a:avLst/>
          </a:prstGeom>
        </p:spPr>
      </p:pic>
      <p:sp>
        <p:nvSpPr>
          <p:cNvPr id="10" name="육각형 9">
            <a:extLst>
              <a:ext uri="{FF2B5EF4-FFF2-40B4-BE49-F238E27FC236}">
                <a16:creationId xmlns:a16="http://schemas.microsoft.com/office/drawing/2014/main" id="{30E3254F-5EEF-4B89-BB66-5F777E324AE2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12A67997-C657-4131-A792-8A1E93CA7056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CA6C7-D3B9-4219-920C-589CB171718C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F0C4D-0F46-4C72-9A76-9F81928704CF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62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707AAA-4AF5-4AEF-8F06-0B18D3F8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9" y="1500808"/>
            <a:ext cx="6609640" cy="4995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79195-B760-41AD-A849-A998E9EC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28" y="1043608"/>
            <a:ext cx="6369732" cy="5552051"/>
          </a:xfrm>
          <a:prstGeom prst="rect">
            <a:avLst/>
          </a:prstGeom>
        </p:spPr>
      </p:pic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3263B277-76D4-417A-A5DB-629C35C1360B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9DA41AE0-6219-40A8-9697-CB7E4DEFA74C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F6B8B-5DCA-46D6-A8E3-828ABC7D84E0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A2F27-E691-490A-AB48-B88FDD6952F5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62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85418F3-1621-4162-A536-384831BC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78" y="794860"/>
            <a:ext cx="6325843" cy="5952301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8E6F0FA-7325-4D2A-8B32-366740A42159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0FD74FDF-F452-4B5A-973B-A55FFE304127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7C4A7-204C-43AC-BB75-F5F1861702EE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DF33-C00B-4E94-9CD7-9A8FA862CB85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79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4383E6-B2F6-4DDD-85DA-3E527627B9CD}"/>
              </a:ext>
            </a:extLst>
          </p:cNvPr>
          <p:cNvSpPr txBox="1"/>
          <p:nvPr/>
        </p:nvSpPr>
        <p:spPr>
          <a:xfrm>
            <a:off x="1257792" y="2534913"/>
            <a:ext cx="5222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표본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44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남성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44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여성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나이대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10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(41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20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40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직업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고등학생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(41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대학생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직장인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EE624-5996-4138-89AD-B4245D64F4BC}"/>
              </a:ext>
            </a:extLst>
          </p:cNvPr>
          <p:cNvSpPr txBox="1"/>
          <p:nvPr/>
        </p:nvSpPr>
        <p:spPr>
          <a:xfrm>
            <a:off x="934277" y="2107096"/>
            <a:ext cx="283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1.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조사대상 표본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29B3C-54B7-49D5-BF5E-B56E31B791AF}"/>
              </a:ext>
            </a:extLst>
          </p:cNvPr>
          <p:cNvSpPr txBox="1"/>
          <p:nvPr/>
        </p:nvSpPr>
        <p:spPr>
          <a:xfrm>
            <a:off x="1257792" y="4373005"/>
            <a:ext cx="10336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학습 도우미 어플 사용률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14% (44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명중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6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사용중인 학습 도우미 어플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열정을 품은 타이머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(3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 err="1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콴다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(3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클래스카드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앱 사용기간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개월 미만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3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개월 미만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6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개월 미만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년 미만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년 이상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앱 사용시 불편한 점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교과서 관련 세세한 정보 미비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교과서 등록 기능 필요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없는 문제 존재</a:t>
            </a:r>
            <a:endParaRPr lang="en-US" altLang="ko-KR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D92AE-EDE9-471B-A1A9-3B44ECA3D514}"/>
              </a:ext>
            </a:extLst>
          </p:cNvPr>
          <p:cNvSpPr txBox="1"/>
          <p:nvPr/>
        </p:nvSpPr>
        <p:spPr>
          <a:xfrm>
            <a:off x="934277" y="3984510"/>
            <a:ext cx="48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2.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기존 학습 도우미 어플 인식 분석</a:t>
            </a: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450C4102-59FC-4200-BBDC-64AC37CC71E1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7A65ED24-B791-4902-95CC-3411174866C8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777A-3418-424C-A4D3-AC120743C250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5D7D62-74D2-4D94-95F9-58F7B7FC415F}"/>
              </a:ext>
            </a:extLst>
          </p:cNvPr>
          <p:cNvGrpSpPr/>
          <p:nvPr/>
        </p:nvGrpSpPr>
        <p:grpSpPr>
          <a:xfrm>
            <a:off x="4097219" y="856443"/>
            <a:ext cx="4176464" cy="504056"/>
            <a:chOff x="683568" y="764704"/>
            <a:chExt cx="2880320" cy="50405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642A50-50AB-44C3-91AD-B6D62E07DAAD}"/>
                </a:ext>
              </a:extLst>
            </p:cNvPr>
            <p:cNvCxnSpPr/>
            <p:nvPr/>
          </p:nvCxnSpPr>
          <p:spPr>
            <a:xfrm>
              <a:off x="683568" y="1268760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9E107FC-21E3-47BC-9A8B-D8C9D8829C11}"/>
                </a:ext>
              </a:extLst>
            </p:cNvPr>
            <p:cNvCxnSpPr/>
            <p:nvPr/>
          </p:nvCxnSpPr>
          <p:spPr>
            <a:xfrm>
              <a:off x="683568" y="764704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864B3D42-D4F6-4079-8E47-F7AE76988A6E}"/>
              </a:ext>
            </a:extLst>
          </p:cNvPr>
          <p:cNvSpPr/>
          <p:nvPr/>
        </p:nvSpPr>
        <p:spPr>
          <a:xfrm>
            <a:off x="6106597" y="1297711"/>
            <a:ext cx="144016" cy="144016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531A9-4EEF-46F5-9847-1EDE01E34C69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A7103-C693-47F2-9BC4-DA64C0D9BDC3}"/>
              </a:ext>
            </a:extLst>
          </p:cNvPr>
          <p:cNvSpPr txBox="1"/>
          <p:nvPr/>
        </p:nvSpPr>
        <p:spPr>
          <a:xfrm>
            <a:off x="4745291" y="888381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조사내용 요약</a:t>
            </a:r>
          </a:p>
        </p:txBody>
      </p:sp>
    </p:spTree>
    <p:extLst>
      <p:ext uri="{BB962C8B-B14F-4D97-AF65-F5344CB8AC3E}">
        <p14:creationId xmlns:p14="http://schemas.microsoft.com/office/powerpoint/2010/main" val="327254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3F887-28C4-4120-BDE7-0D247A8328CE}"/>
              </a:ext>
            </a:extLst>
          </p:cNvPr>
          <p:cNvSpPr txBox="1"/>
          <p:nvPr/>
        </p:nvSpPr>
        <p:spPr>
          <a:xfrm>
            <a:off x="864704" y="4677825"/>
            <a:ext cx="283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키워드 추출</a:t>
            </a:r>
            <a:endParaRPr lang="en-US" altLang="ko-KR" dirty="0">
              <a:solidFill>
                <a:srgbClr val="FF0000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4666B-90E4-4CCF-8D47-CFB0EE874344}"/>
              </a:ext>
            </a:extLst>
          </p:cNvPr>
          <p:cNvSpPr txBox="1"/>
          <p:nvPr/>
        </p:nvSpPr>
        <p:spPr>
          <a:xfrm>
            <a:off x="1093307" y="2182613"/>
            <a:ext cx="10714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새로운 학습 도우미 어플 출시 시 사용 의향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65% (44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명중 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29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원하는 학습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과학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컴퓨터 프로그래밍 및 디자인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(9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영어 및 외국어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(6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국어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(5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자격증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희망 컨텐츠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퀴즈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(26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학습 성취도 확인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(23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인강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&amp;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학원 추천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(20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평균 학습 시간 표시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스케줄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&amp;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일정 작성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학습 메모장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(19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학습 경쟁 시스템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학습 내용 공유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커뮤니티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(9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요점 정리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진로 추천 및 조언 기능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예상되는 앱 효과성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많이 도움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(18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조금 도움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보통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(4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별로 도움 안됨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(1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), 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도움 안됨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(7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명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)</a:t>
            </a:r>
            <a:endParaRPr lang="ko-KR" altLang="en-US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DD8BA-4C7D-44C2-9D24-86386D5A7ADB}"/>
              </a:ext>
            </a:extLst>
          </p:cNvPr>
          <p:cNvSpPr txBox="1"/>
          <p:nvPr/>
        </p:nvSpPr>
        <p:spPr>
          <a:xfrm>
            <a:off x="864704" y="1799887"/>
            <a:ext cx="283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3.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시장 진입 가능성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DF9DA-1E6F-4452-AC3D-E68915729980}"/>
              </a:ext>
            </a:extLst>
          </p:cNvPr>
          <p:cNvSpPr txBox="1"/>
          <p:nvPr/>
        </p:nvSpPr>
        <p:spPr>
          <a:xfrm>
            <a:off x="1142002" y="5179981"/>
            <a:ext cx="9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#10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대 </a:t>
            </a:r>
            <a:r>
              <a:rPr lang="ko-KR" altLang="en-US" dirty="0" err="1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주타깃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	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과학에 관심 많음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	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퀴즈 컨텐츠 수요 높음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	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교과서중심 학습</a:t>
            </a:r>
            <a:endParaRPr lang="en-US" altLang="ko-KR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지속적인 사용유도 필요</a:t>
            </a:r>
            <a:r>
              <a:rPr lang="en-US" altLang="ko-KR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	#</a:t>
            </a:r>
            <a:r>
              <a:rPr lang="ko-KR" altLang="en-US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지속적인 컨텐츠 업데이트 요구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436C3-3C5E-4B8C-99A6-BA1A1B0336D4}"/>
              </a:ext>
            </a:extLst>
          </p:cNvPr>
          <p:cNvSpPr txBox="1"/>
          <p:nvPr/>
        </p:nvSpPr>
        <p:spPr>
          <a:xfrm>
            <a:off x="4925410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조사하기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E3E4E17F-EE12-4AE8-99F6-D197B187C996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9E563B69-8F1A-4F1D-A447-42D30B75A41F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E9922-E508-4931-839D-B25A8F536EEA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Investigation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32BEA-6853-444D-8048-D016398AB8F7}"/>
              </a:ext>
            </a:extLst>
          </p:cNvPr>
          <p:cNvSpPr txBox="1"/>
          <p:nvPr/>
        </p:nvSpPr>
        <p:spPr>
          <a:xfrm>
            <a:off x="4745291" y="888381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조사내용 요약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99F4B7-6B60-4E04-B725-0E0D7FA067E0}"/>
              </a:ext>
            </a:extLst>
          </p:cNvPr>
          <p:cNvGrpSpPr/>
          <p:nvPr/>
        </p:nvGrpSpPr>
        <p:grpSpPr>
          <a:xfrm>
            <a:off x="4097219" y="856443"/>
            <a:ext cx="4176464" cy="504056"/>
            <a:chOff x="683568" y="764704"/>
            <a:chExt cx="2880320" cy="50405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19C3940-FFAB-4DC1-BCC8-EF42CA97D023}"/>
                </a:ext>
              </a:extLst>
            </p:cNvPr>
            <p:cNvCxnSpPr/>
            <p:nvPr/>
          </p:nvCxnSpPr>
          <p:spPr>
            <a:xfrm>
              <a:off x="683568" y="1268760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B72055-E1BD-41C3-9807-43948EC344D9}"/>
                </a:ext>
              </a:extLst>
            </p:cNvPr>
            <p:cNvCxnSpPr/>
            <p:nvPr/>
          </p:nvCxnSpPr>
          <p:spPr>
            <a:xfrm>
              <a:off x="683568" y="764704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6E354792-7B92-4BCC-AFCF-A545ED6DEB8C}"/>
              </a:ext>
            </a:extLst>
          </p:cNvPr>
          <p:cNvSpPr/>
          <p:nvPr/>
        </p:nvSpPr>
        <p:spPr>
          <a:xfrm>
            <a:off x="6106597" y="1297711"/>
            <a:ext cx="144016" cy="144016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1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B230A-25D5-429B-A85F-B32EADE8823E}"/>
              </a:ext>
            </a:extLst>
          </p:cNvPr>
          <p:cNvSpPr txBox="1"/>
          <p:nvPr/>
        </p:nvSpPr>
        <p:spPr>
          <a:xfrm>
            <a:off x="4925409" y="53561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사용자 분석하기</a:t>
            </a:r>
            <a:endParaRPr lang="en-US" altLang="ko-KR" sz="3200" dirty="0"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pic>
        <p:nvPicPr>
          <p:cNvPr id="4" name="Placeholder User">
            <a:extLst>
              <a:ext uri="{FF2B5EF4-FFF2-40B4-BE49-F238E27FC236}">
                <a16:creationId xmlns:a16="http://schemas.microsoft.com/office/drawing/2014/main" id="{E6650C52-67BE-4D6B-ADB6-AB87CADE4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2453118"/>
            <a:ext cx="2671331" cy="2671331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5B240-2EBA-49F7-8A9E-A2B338A743A8}"/>
              </a:ext>
            </a:extLst>
          </p:cNvPr>
          <p:cNvSpPr txBox="1"/>
          <p:nvPr/>
        </p:nvSpPr>
        <p:spPr>
          <a:xfrm>
            <a:off x="4200092" y="1911602"/>
            <a:ext cx="7551378" cy="3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이름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다니엘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성별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남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나이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19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지역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인천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직업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고등학생</a:t>
            </a:r>
            <a:endParaRPr lang="en-US" altLang="ko-KR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내용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: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기존에 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6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개월정도 사용하던 학습 도우미 어플이 있었습니다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근데 컨텐츠 업데이트도 별로 안되는 느낌이었고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,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제가 원하는 문제가 안 나오는 문제점이 있었습니다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이번에 고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3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으로 진학하면서 제가 가장 못하는 과학 성적을 좀 올리고 싶은데 제 스스로 힘으로는 공부가 잘 되지 않아서 제 학습을 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24</a:t>
            </a:r>
            <a:r>
              <a:rPr lang="ko-KR" altLang="en-US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시간 모니터링 해주고 조언도 해줄 수 있는 멘토 같은 어플이 필요합니다</a:t>
            </a:r>
            <a:r>
              <a:rPr lang="en-US" altLang="ko-KR" sz="1600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. </a:t>
            </a:r>
            <a:endParaRPr lang="ko-KR" altLang="en-US" sz="1600" dirty="0">
              <a:latin typeface="넥슨Lv2고딕 OTF Light" panose="00000300000000000000" pitchFamily="50" charset="-127"/>
              <a:ea typeface="넥슨Lv2고딕 OTF Light" panose="00000300000000000000" pitchFamily="50" charset="-127"/>
            </a:endParaRP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7830EFAE-2ADF-4C12-B048-035688DEDD61}"/>
              </a:ext>
            </a:extLst>
          </p:cNvPr>
          <p:cNvSpPr/>
          <p:nvPr/>
        </p:nvSpPr>
        <p:spPr>
          <a:xfrm rot="5400000">
            <a:off x="4447698" y="238791"/>
            <a:ext cx="248604" cy="214314"/>
          </a:xfrm>
          <a:prstGeom prst="hexagon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0B0F0"/>
              </a:solidFill>
            </a:endParaRPr>
          </a:p>
        </p:txBody>
      </p:sp>
      <p:sp>
        <p:nvSpPr>
          <p:cNvPr id="7" name="모서리가 둥근 직사각형 22">
            <a:extLst>
              <a:ext uri="{FF2B5EF4-FFF2-40B4-BE49-F238E27FC236}">
                <a16:creationId xmlns:a16="http://schemas.microsoft.com/office/drawing/2014/main" id="{ADFE209C-047A-42A9-9407-150AB50274F3}"/>
              </a:ext>
            </a:extLst>
          </p:cNvPr>
          <p:cNvSpPr/>
          <p:nvPr/>
        </p:nvSpPr>
        <p:spPr>
          <a:xfrm>
            <a:off x="179512" y="-99392"/>
            <a:ext cx="2304256" cy="56009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8D1FB-6A6E-47E0-B809-234A0D12EEB7}"/>
              </a:ext>
            </a:extLst>
          </p:cNvPr>
          <p:cNvSpPr txBox="1"/>
          <p:nvPr/>
        </p:nvSpPr>
        <p:spPr>
          <a:xfrm>
            <a:off x="539552" y="-2775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Analysis</a:t>
            </a:r>
            <a:endParaRPr lang="ko-KR" altLang="en-US" b="1" dirty="0">
              <a:solidFill>
                <a:schemeClr val="bg1"/>
              </a:solidFill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99441-4141-4462-AC43-ED82828F5AEF}"/>
              </a:ext>
            </a:extLst>
          </p:cNvPr>
          <p:cNvSpPr txBox="1"/>
          <p:nvPr/>
        </p:nvSpPr>
        <p:spPr>
          <a:xfrm>
            <a:off x="4745291" y="888381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넥슨Lv2고딕 OTF Light" panose="00000300000000000000" pitchFamily="50" charset="-127"/>
                <a:ea typeface="넥슨Lv2고딕 OTF Light" panose="00000300000000000000" pitchFamily="50" charset="-127"/>
              </a:rPr>
              <a:t>페르소나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BDC0D5-44FA-4B55-9571-0CCE8EFD6959}"/>
              </a:ext>
            </a:extLst>
          </p:cNvPr>
          <p:cNvGrpSpPr/>
          <p:nvPr/>
        </p:nvGrpSpPr>
        <p:grpSpPr>
          <a:xfrm>
            <a:off x="4097219" y="856443"/>
            <a:ext cx="4176464" cy="504056"/>
            <a:chOff x="683568" y="764704"/>
            <a:chExt cx="2880320" cy="504056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8A408AE-B317-4BD3-8760-C7BE639060DC}"/>
                </a:ext>
              </a:extLst>
            </p:cNvPr>
            <p:cNvCxnSpPr/>
            <p:nvPr/>
          </p:nvCxnSpPr>
          <p:spPr>
            <a:xfrm>
              <a:off x="683568" y="1268760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13593D2-23F6-41B8-AFE6-5BF208F6BA81}"/>
                </a:ext>
              </a:extLst>
            </p:cNvPr>
            <p:cNvCxnSpPr/>
            <p:nvPr/>
          </p:nvCxnSpPr>
          <p:spPr>
            <a:xfrm>
              <a:off x="683568" y="764704"/>
              <a:ext cx="2880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C39D044A-CEE3-481A-809A-2CC785744887}"/>
              </a:ext>
            </a:extLst>
          </p:cNvPr>
          <p:cNvSpPr/>
          <p:nvPr/>
        </p:nvSpPr>
        <p:spPr>
          <a:xfrm>
            <a:off x="6106597" y="1297711"/>
            <a:ext cx="144016" cy="144016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30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663</Words>
  <Application>Microsoft Office PowerPoint</Application>
  <PresentationFormat>와이드스크린</PresentationFormat>
  <Paragraphs>103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G마켓 산스 Medium</vt:lpstr>
      <vt:lpstr>넥슨Lv2고딕 OTF</vt:lpstr>
      <vt:lpstr>넥슨Lv2고딕 OTF Bold</vt:lpstr>
      <vt:lpstr>넥슨Lv2고딕 OTF Light</vt:lpstr>
      <vt:lpstr>넥슨Lv2고딕 OTF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세훈</dc:creator>
  <cp:lastModifiedBy>오 세훈</cp:lastModifiedBy>
  <cp:revision>3</cp:revision>
  <dcterms:created xsi:type="dcterms:W3CDTF">2021-07-19T02:27:04Z</dcterms:created>
  <dcterms:modified xsi:type="dcterms:W3CDTF">2021-07-19T02:31:23Z</dcterms:modified>
</cp:coreProperties>
</file>